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diagrams/colors1.xml" ContentType="application/vnd.openxmlformats-officedocument.drawingml.diagramColors+xml"/>
  <Override PartName="/ppt/diagrams/data1.xml" ContentType="application/vnd.openxmlformats-officedocument.drawingml.diagramData+xml"/>
  <Override PartName="/ppt/diagrams/drawing1.xml" ContentType="application/vnd.ms-office.drawingml.diagramDrawing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75" r:id="rId3"/>
    <p:sldId id="256" r:id="rId4"/>
    <p:sldId id="257" r:id="rId5"/>
    <p:sldId id="258" r:id="rId6"/>
    <p:sldId id="259" r:id="rId7"/>
    <p:sldId id="262" r:id="rId8"/>
    <p:sldId id="271" r:id="rId9"/>
    <p:sldId id="287" r:id="rId10"/>
    <p:sldId id="288" r:id="rId11"/>
    <p:sldId id="289" r:id="rId12"/>
    <p:sldId id="290" r:id="rId13"/>
    <p:sldId id="291" r:id="rId14"/>
    <p:sldId id="292" r:id="rId15"/>
    <p:sldId id="297" r:id="rId16"/>
    <p:sldId id="302" r:id="rId17"/>
    <p:sldId id="266" r:id="rId18"/>
    <p:sldId id="268" r:id="rId19"/>
    <p:sldId id="276" r:id="rId20"/>
    <p:sldId id="277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4" Type="http://schemas.openxmlformats.org/officeDocument/2006/relationships/tableStyles" Target="tableStyles.xml"/><Relationship Id="rId23" Type="http://schemas.openxmlformats.org/officeDocument/2006/relationships/viewProps" Target="viewProps.xml"/><Relationship Id="rId22" Type="http://schemas.openxmlformats.org/officeDocument/2006/relationships/presProps" Target="presProps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979568C-B63D-4568-A590-C3EBB31D8CC8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8CF9E48-722C-44F2-903F-8071CDDC2A96}">
      <dgm:prSet custT="1"/>
      <dgm:spPr/>
      <dgm:t>
        <a:bodyPr/>
        <a:lstStyle/>
        <a:p>
          <a:r>
            <a:rPr lang="zh-CN" altLang="en-US" sz="3600" b="1" i="0" dirty="0" smtClean="0">
              <a:solidFill>
                <a:srgbClr val="7030A0"/>
              </a:solidFill>
            </a:rPr>
            <a:t>项目概述（项目背景）</a:t>
          </a:r>
          <a:endParaRPr lang="en-US" sz="3600" b="1" dirty="0">
            <a:solidFill>
              <a:srgbClr val="7030A0"/>
            </a:solidFill>
          </a:endParaRPr>
        </a:p>
      </dgm:t>
    </dgm:pt>
    <dgm:pt modelId="{25F034C8-512F-407A-8011-4E49C84E7504}" cxnId="{C5333796-9B90-4061-ABE1-B5612E00F17D}" type="parTrans">
      <dgm:prSet/>
      <dgm:spPr/>
      <dgm:t>
        <a:bodyPr/>
        <a:lstStyle/>
        <a:p>
          <a:endParaRPr lang="en-US" sz="3600" b="1">
            <a:solidFill>
              <a:srgbClr val="7030A0"/>
            </a:solidFill>
          </a:endParaRPr>
        </a:p>
      </dgm:t>
    </dgm:pt>
    <dgm:pt modelId="{ACE0C209-70A5-4AA4-81DE-B72BD603FE0A}" cxnId="{C5333796-9B90-4061-ABE1-B5612E00F17D}" type="sibTrans">
      <dgm:prSet/>
      <dgm:spPr/>
      <dgm:t>
        <a:bodyPr/>
        <a:lstStyle/>
        <a:p>
          <a:endParaRPr lang="en-US" sz="3600" b="1">
            <a:solidFill>
              <a:srgbClr val="7030A0"/>
            </a:solidFill>
          </a:endParaRPr>
        </a:p>
      </dgm:t>
    </dgm:pt>
    <dgm:pt modelId="{7FBBAB32-35F3-46E1-821C-A0EA844738D0}" type="pres">
      <dgm:prSet presAssocID="{B979568C-B63D-4568-A590-C3EBB31D8CC8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AA61AEF-7924-4245-92EC-5B64FA97A33C}" type="pres">
      <dgm:prSet presAssocID="{A8CF9E48-722C-44F2-903F-8071CDDC2A96}" presName="parentText" presStyleLbl="node1" presStyleIdx="0" presStyleCnt="1" custLinFactNeighborX="-499" custLinFactNeighborY="9208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D469DBA-F7C9-4100-B7A5-B89707B9B6C4}" type="presOf" srcId="{B979568C-B63D-4568-A590-C3EBB31D8CC8}" destId="{7FBBAB32-35F3-46E1-821C-A0EA844738D0}" srcOrd="0" destOrd="0" presId="urn:microsoft.com/office/officeart/2005/8/layout/vList2"/>
    <dgm:cxn modelId="{C5333796-9B90-4061-ABE1-B5612E00F17D}" srcId="{B979568C-B63D-4568-A590-C3EBB31D8CC8}" destId="{A8CF9E48-722C-44F2-903F-8071CDDC2A96}" srcOrd="0" destOrd="0" parTransId="{25F034C8-512F-407A-8011-4E49C84E7504}" sibTransId="{ACE0C209-70A5-4AA4-81DE-B72BD603FE0A}"/>
    <dgm:cxn modelId="{524114D3-B59C-427D-9EEB-E3C35AFE1110}" type="presOf" srcId="{A8CF9E48-722C-44F2-903F-8071CDDC2A96}" destId="{FAA61AEF-7924-4245-92EC-5B64FA97A33C}" srcOrd="0" destOrd="0" presId="urn:microsoft.com/office/officeart/2005/8/layout/vList2"/>
    <dgm:cxn modelId="{5D5F9E8B-832F-49A5-AD87-BE991C678CB3}" type="presParOf" srcId="{7FBBAB32-35F3-46E1-821C-A0EA844738D0}" destId="{FAA61AEF-7924-4245-92EC-5B64FA97A33C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A61AEF-7924-4245-92EC-5B64FA97A33C}">
      <dsp:nvSpPr>
        <dsp:cNvPr id="0" name=""/>
        <dsp:cNvSpPr/>
      </dsp:nvSpPr>
      <dsp:spPr>
        <a:xfrm>
          <a:off x="0" y="774"/>
          <a:ext cx="9603273" cy="5596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600" b="1" i="0" kern="1200" dirty="0" smtClean="0">
              <a:solidFill>
                <a:srgbClr val="7030A0"/>
              </a:solidFill>
            </a:rPr>
            <a:t>项目概述（项目背景）</a:t>
          </a:r>
          <a:endParaRPr lang="en-US" sz="3600" b="1" kern="1200" dirty="0">
            <a:solidFill>
              <a:srgbClr val="7030A0"/>
            </a:solidFill>
          </a:endParaRPr>
        </a:p>
      </dsp:txBody>
      <dsp:txXfrm>
        <a:off x="27321" y="28095"/>
        <a:ext cx="9548631" cy="50503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lnSpAfChP" val="20"/>
              <dgm:param type="stBulletLvl" val="1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10089390" y="1792223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/>
                </a:solidFill>
              </a:defRPr>
            </a:lvl1pPr>
          </a:lstStyle>
          <a:p>
            <a:fld id="{48A87A34-81AB-432B-8DAE-1953F412C126}" type="datetimeFigureOut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8959592" y="3226820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1008" y="292608"/>
            <a:ext cx="838199" cy="767687"/>
          </a:xfrm>
        </p:spPr>
        <p:txBody>
          <a:bodyPr/>
          <a:lstStyle>
            <a:lvl1pPr>
              <a:defRPr sz="2800" b="0" i="0">
                <a:latin typeface="+mj-lt"/>
              </a:defRPr>
            </a:lvl1pPr>
          </a:lstStyle>
          <a:p>
            <a:fld id="{6D22F896-40B5-4ADD-8801-0D06FADFA09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966674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6" y="553666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063416"/>
            <a:ext cx="8825659" cy="1379755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4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6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3" name="TextBox 12"/>
          <p:cNvSpPr txBox="1"/>
          <p:nvPr/>
        </p:nvSpPr>
        <p:spPr>
          <a:xfrm>
            <a:off x="9719438" y="2631815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pPr lvl="0"/>
            <a:r>
              <a:rPr lang="en-US" sz="9600" dirty="0"/>
              <a:t>”</a:t>
            </a:r>
            <a:endParaRPr lang="en-US" sz="9600" dirty="0"/>
          </a:p>
        </p:txBody>
      </p:sp>
      <p:sp>
        <p:nvSpPr>
          <p:cNvPr id="9" name="TextBox 8"/>
          <p:cNvSpPr txBox="1"/>
          <p:nvPr/>
        </p:nvSpPr>
        <p:spPr>
          <a:xfrm>
            <a:off x="898295" y="591093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pPr lvl="0"/>
            <a:r>
              <a:rPr lang="en-US" sz="9600" dirty="0"/>
              <a:t>“</a:t>
            </a:r>
            <a:endParaRPr lang="en-US" sz="96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0517"/>
            <a:ext cx="8453906" cy="2698249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25772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33068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17299"/>
            <a:ext cx="312916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4" y="3193561"/>
            <a:ext cx="3129168" cy="283349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2"/>
            <a:ext cx="314538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93561"/>
            <a:ext cx="3145380" cy="283349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6700" y="2617299"/>
            <a:ext cx="3161029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6700" y="3193561"/>
            <a:ext cx="3164719" cy="28334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cxnSp>
        <p:nvCxnSpPr>
          <p:cNvPr id="22" name="Straight Connector 21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2" y="4532845"/>
            <a:ext cx="30504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2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3" y="5109107"/>
            <a:ext cx="3050437" cy="91794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537" y="4532846"/>
            <a:ext cx="3046766" cy="651156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3" y="2603500"/>
            <a:ext cx="2691241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8865" y="5184002"/>
            <a:ext cx="3050438" cy="84305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3434" y="4532847"/>
            <a:ext cx="3050438" cy="65115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3434" y="5184001"/>
            <a:ext cx="3050437" cy="843054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4388153" y="2603500"/>
            <a:ext cx="0" cy="3517594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801905" y="2603500"/>
            <a:ext cx="0" cy="34925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973668"/>
            <a:ext cx="8825660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 showMasterSp="0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Rectangle 7"/>
            <p:cNvSpPr/>
            <p:nvPr/>
          </p:nvSpPr>
          <p:spPr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76756" y="1278468"/>
            <a:ext cx="1413933" cy="4748589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8"/>
            <a:ext cx="6247546" cy="474859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 showMasterSp="0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677645"/>
            <a:ext cx="4351023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8" y="2677644"/>
            <a:ext cx="3755379" cy="2283823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0" y="3179762"/>
            <a:ext cx="4825159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 showMasterSp="0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 showMasterSp="0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295400"/>
            <a:ext cx="2793159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5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2895600"/>
            <a:ext cx="2793158" cy="312927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 showMasterSp="0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693332"/>
            <a:ext cx="3860260" cy="173566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9" Type="http://schemas.openxmlformats.org/officeDocument/2006/relationships/theme" Target="../theme/theme1.xml"/><Relationship Id="rId18" Type="http://schemas.openxmlformats.org/officeDocument/2006/relationships/image" Target="../media/image1.jpeg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26" name="Rectangle 2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8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0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3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2603500"/>
            <a:ext cx="8761412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0938" y="639406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48A87A34-81AB-432B-8DAE-1953F412C126}" type="datetimeFigureOut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28358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 b="1" i="0">
                <a:solidFill>
                  <a:schemeClr val="accent1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6D22F896-40B5-4ADD-8801-0D06FADFA095}" type="slidenum">
              <a:rPr lang="en-US" smtClean="0"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image" Target="../media/image24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jpe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microsoft.com/office/2007/relationships/diagramDrawing" Target="../diagrams/drawing1.xml"/><Relationship Id="rId4" Type="http://schemas.openxmlformats.org/officeDocument/2006/relationships/diagramColors" Target="../diagrams/colors1.xml"/><Relationship Id="rId3" Type="http://schemas.openxmlformats.org/officeDocument/2006/relationships/diagramQuickStyle" Target="../diagrams/quickStyle1.xml"/><Relationship Id="rId2" Type="http://schemas.openxmlformats.org/officeDocument/2006/relationships/diagramLayout" Target="../diagrams/layout1.xml"/><Relationship Id="rId1" Type="http://schemas.openxmlformats.org/officeDocument/2006/relationships/diagramData" Target="../diagrams/data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目录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项目团队介绍</a:t>
            </a:r>
            <a:endParaRPr lang="en-US" dirty="0"/>
          </a:p>
          <a:p>
            <a:r>
              <a:rPr lang="zh-CN" altLang="en-US" dirty="0" smtClean="0"/>
              <a:t>项目概述</a:t>
            </a:r>
            <a:endParaRPr lang="en-US" dirty="0"/>
          </a:p>
          <a:p>
            <a:r>
              <a:rPr lang="zh-CN" altLang="en-US" dirty="0" smtClean="0"/>
              <a:t>项目实现技术</a:t>
            </a:r>
            <a:endParaRPr lang="en-US" dirty="0"/>
          </a:p>
          <a:p>
            <a:r>
              <a:rPr lang="zh-CN" altLang="en-US" dirty="0" smtClean="0"/>
              <a:t>挑战和解决方案</a:t>
            </a:r>
            <a:endParaRPr lang="en-US" dirty="0"/>
          </a:p>
          <a:p>
            <a:r>
              <a:rPr lang="zh-CN" altLang="en-US" dirty="0" smtClean="0"/>
              <a:t>项目未来愿景</a:t>
            </a:r>
            <a:endParaRPr lang="en-US" dirty="0"/>
          </a:p>
          <a:p>
            <a:r>
              <a:rPr lang="zh-CN" altLang="en-US" dirty="0" smtClean="0"/>
              <a:t>项目开发学习成果</a:t>
            </a:r>
            <a:endParaRPr lang="en-US" dirty="0"/>
          </a:p>
          <a:p>
            <a:r>
              <a:rPr lang="zh-CN" altLang="en-US" dirty="0" smtClean="0"/>
              <a:t>问题与回答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32788" y="595377"/>
            <a:ext cx="1711544" cy="133559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 smtClean="0"/>
              <a:t>主要功能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993140" y="5467350"/>
            <a:ext cx="44888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卖家查看房产</a:t>
            </a:r>
            <a:endParaRPr lang="zh-CN" altLang="en-US"/>
          </a:p>
        </p:txBody>
      </p:sp>
      <p:pic>
        <p:nvPicPr>
          <p:cNvPr id="7" name="图片 6" descr="{2G2CH2@QD[_YYP_3R(@ZMX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5605" y="1908810"/>
            <a:ext cx="4686935" cy="3558540"/>
          </a:xfrm>
          <a:prstGeom prst="rect">
            <a:avLst/>
          </a:prstGeom>
        </p:spPr>
      </p:pic>
      <p:pic>
        <p:nvPicPr>
          <p:cNvPr id="8" name="图片 7" descr="6{UKUVOCR@B6`7CKK0O{]I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4795" y="1908810"/>
            <a:ext cx="2666365" cy="277114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5661660" y="4679950"/>
            <a:ext cx="17767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卖家操作目录</a:t>
            </a:r>
            <a:endParaRPr lang="zh-CN" altLang="en-US"/>
          </a:p>
        </p:txBody>
      </p:sp>
      <p:pic>
        <p:nvPicPr>
          <p:cNvPr id="10" name="图片 9" descr="SFI]WJSYV@~BRFM`%AQL{[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9760" y="2072640"/>
            <a:ext cx="3720465" cy="2326005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8851900" y="4679950"/>
            <a:ext cx="19443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房子的详细信息</a:t>
            </a:r>
            <a:endParaRPr lang="zh-CN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 smtClean="0"/>
              <a:t>主要功能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1799590" y="6019800"/>
            <a:ext cx="44888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根据地图的条件筛选</a:t>
            </a:r>
            <a:endParaRPr lang="zh-CN" altLang="en-US"/>
          </a:p>
        </p:txBody>
      </p:sp>
      <p:pic>
        <p:nvPicPr>
          <p:cNvPr id="6" name="图片 5" descr="@XKM_]HM`9([LKE9YNI}Z1J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0705" y="2072005"/>
            <a:ext cx="5304790" cy="3816985"/>
          </a:xfrm>
          <a:prstGeom prst="rect">
            <a:avLst/>
          </a:prstGeom>
        </p:spPr>
      </p:pic>
      <p:pic>
        <p:nvPicPr>
          <p:cNvPr id="7" name="图片 6" descr="Q@KCX)O}CI@L~4GAAG0Q9%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7770" y="2072005"/>
            <a:ext cx="5388610" cy="381698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041005" y="6019800"/>
            <a:ext cx="44888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根据地图发布房产</a:t>
            </a:r>
            <a:endParaRPr lang="zh-CN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 smtClean="0"/>
              <a:t>主要功能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1388110" y="5927090"/>
            <a:ext cx="44888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新房的条件搜索</a:t>
            </a:r>
            <a:endParaRPr lang="zh-CN" altLang="en-US"/>
          </a:p>
        </p:txBody>
      </p:sp>
      <p:pic>
        <p:nvPicPr>
          <p:cNvPr id="7" name="图片 6" descr="R[0UU{54}0LZ{}D[J1)N@~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45580" y="2159000"/>
            <a:ext cx="5582285" cy="376809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915910" y="6019800"/>
            <a:ext cx="44888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新房搜索后的目录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680" y="2001520"/>
            <a:ext cx="5930900" cy="408305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 smtClean="0"/>
              <a:t>主要功能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1562735" y="5927090"/>
            <a:ext cx="44888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二手房的条件搜索</a:t>
            </a:r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7915910" y="6019800"/>
            <a:ext cx="44888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租房二手房搜索后的目录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6720" y="2029460"/>
            <a:ext cx="5819140" cy="339471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9855" y="2115820"/>
            <a:ext cx="5360670" cy="283908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 smtClean="0"/>
              <a:t>主要功能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1562735" y="5927090"/>
            <a:ext cx="44888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租房的条件搜索</a:t>
            </a:r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7915910" y="6019800"/>
            <a:ext cx="44888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租房二手房搜索后的目录</a:t>
            </a:r>
            <a:endParaRPr lang="zh-CN" altLang="en-US"/>
          </a:p>
        </p:txBody>
      </p:sp>
      <p:pic>
        <p:nvPicPr>
          <p:cNvPr id="9" name="图片 8" descr="OL`B`9IKNI@~(62IM5(XJ2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44310" y="2159000"/>
            <a:ext cx="5314950" cy="1866900"/>
          </a:xfrm>
          <a:prstGeom prst="rect">
            <a:avLst/>
          </a:prstGeom>
        </p:spPr>
      </p:pic>
      <p:pic>
        <p:nvPicPr>
          <p:cNvPr id="10" name="图片 9" descr="7(8(QNH3CY$K~Z~JKSXI2A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8110" y="4029075"/>
            <a:ext cx="5391150" cy="177165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175" y="2159000"/>
            <a:ext cx="5652135" cy="364172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2365" y="702365"/>
            <a:ext cx="10972799" cy="1179444"/>
          </a:xfrm>
        </p:spPr>
        <p:txBody>
          <a:bodyPr/>
          <a:lstStyle/>
          <a:p>
            <a:r>
              <a:rPr lang="zh-CN" altLang="en-US" b="1" dirty="0"/>
              <a:t>主要功能</a:t>
            </a:r>
            <a:endParaRPr lang="zh-CN" altLang="en-US" b="1" dirty="0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57505" y="1614170"/>
            <a:ext cx="6153785" cy="289115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8510" y="3592830"/>
            <a:ext cx="6310630" cy="295275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2365" y="702365"/>
            <a:ext cx="10972799" cy="1179444"/>
          </a:xfrm>
        </p:spPr>
        <p:txBody>
          <a:bodyPr/>
          <a:lstStyle/>
          <a:p>
            <a:r>
              <a:rPr lang="zh-CN" altLang="en-US" b="1" dirty="0" smtClean="0"/>
              <a:t>项目开发学习成果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项目开发和演示过程中学习到的东西：</a:t>
            </a:r>
            <a:endParaRPr lang="en-US" dirty="0" smtClean="0"/>
          </a:p>
          <a:p>
            <a:pPr marL="0" indent="0">
              <a:buNone/>
            </a:pPr>
            <a:r>
              <a:rPr lang="en-US" altLang="zh-CN" dirty="0"/>
              <a:t>	1.</a:t>
            </a:r>
            <a:r>
              <a:rPr lang="zh-CN" altLang="en-US" dirty="0"/>
              <a:t>学会了如何调用地图的</a:t>
            </a:r>
            <a:r>
              <a:rPr lang="en-US" altLang="zh-CN" dirty="0"/>
              <a:t>WEB</a:t>
            </a:r>
            <a:r>
              <a:rPr lang="zh-CN" altLang="en-US" dirty="0"/>
              <a:t>服务</a:t>
            </a:r>
            <a:endParaRPr lang="zh-CN" altLang="en-US" dirty="0"/>
          </a:p>
          <a:p>
            <a:pPr marL="0" indent="0">
              <a:buNone/>
            </a:pPr>
            <a:r>
              <a:rPr lang="en-US" altLang="zh-CN" dirty="0"/>
              <a:t>	2.</a:t>
            </a:r>
            <a:r>
              <a:rPr lang="zh-CN" altLang="en-US" dirty="0"/>
              <a:t>如何使用</a:t>
            </a:r>
            <a:r>
              <a:rPr lang="en-US" altLang="zh-CN" dirty="0"/>
              <a:t>AJAX</a:t>
            </a:r>
            <a:r>
              <a:rPr lang="zh-CN" altLang="en-US" dirty="0"/>
              <a:t>进行分页查询</a:t>
            </a:r>
            <a:endParaRPr lang="zh-CN" altLang="en-US" dirty="0"/>
          </a:p>
          <a:p>
            <a:pPr marL="0" indent="0">
              <a:buNone/>
            </a:pPr>
            <a:r>
              <a:rPr lang="en-US" altLang="zh-CN" dirty="0"/>
              <a:t>	3.</a:t>
            </a:r>
            <a:r>
              <a:rPr lang="zh-CN" altLang="en-US" dirty="0"/>
              <a:t>如何在表单中上传图片</a:t>
            </a:r>
            <a:endParaRPr lang="zh-CN" altLang="en-US" dirty="0"/>
          </a:p>
          <a:p>
            <a:pPr marL="0" indent="0">
              <a:buNone/>
            </a:pPr>
            <a:r>
              <a:rPr lang="en-US" altLang="zh-CN" dirty="0"/>
              <a:t>	4.</a:t>
            </a:r>
            <a:r>
              <a:rPr lang="zh-CN" altLang="en-US" dirty="0"/>
              <a:t>如何整合</a:t>
            </a:r>
            <a:r>
              <a:rPr lang="en-US" altLang="zh-CN" dirty="0"/>
              <a:t>SSM</a:t>
            </a:r>
            <a:r>
              <a:rPr lang="zh-CN" altLang="en-US" dirty="0"/>
              <a:t>框架</a:t>
            </a:r>
            <a:endParaRPr lang="zh-CN" altLang="en-US" dirty="0"/>
          </a:p>
          <a:p>
            <a:pPr marL="0" indent="0">
              <a:buNone/>
            </a:pPr>
            <a:r>
              <a:rPr lang="en-US" altLang="zh-CN" dirty="0"/>
              <a:t>	5.</a:t>
            </a:r>
            <a:r>
              <a:rPr lang="zh-CN" altLang="en-US" dirty="0"/>
              <a:t>对于</a:t>
            </a:r>
            <a:r>
              <a:rPr lang="en-US" altLang="zh-CN" dirty="0"/>
              <a:t>MVC</a:t>
            </a:r>
            <a:r>
              <a:rPr lang="zh-CN" altLang="en-US" dirty="0"/>
              <a:t>模式理解</a:t>
            </a:r>
            <a:endParaRPr lang="zh-CN" alt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 smtClean="0"/>
              <a:t>项目未来愿景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1.</a:t>
            </a:r>
            <a:r>
              <a:rPr lang="zh-CN" altLang="en-US" dirty="0"/>
              <a:t>由于时间问题，功能方面并没有那么完善，希望能在后面能有更多的功能添加上。</a:t>
            </a:r>
            <a:endParaRPr lang="zh-CN" altLang="en-US" dirty="0"/>
          </a:p>
          <a:p>
            <a:r>
              <a:rPr lang="en-US" altLang="zh-CN" dirty="0"/>
              <a:t>2.</a:t>
            </a:r>
            <a:r>
              <a:rPr lang="zh-CN" altLang="en-US" dirty="0"/>
              <a:t>对于细节的限制和处理不到位，希望能不断改进</a:t>
            </a:r>
            <a:endParaRPr lang="zh-CN" altLang="en-US" dirty="0"/>
          </a:p>
          <a:p>
            <a:r>
              <a:rPr lang="en-US" altLang="zh-CN" dirty="0"/>
              <a:t>3.</a:t>
            </a:r>
            <a:r>
              <a:rPr lang="zh-CN" altLang="en-US" dirty="0"/>
              <a:t>在界面设计等画面方面不够吸引人，希望可以更加好点</a:t>
            </a:r>
            <a:endParaRPr lang="zh-CN" altLang="en-US" dirty="0"/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mage result for Question and answer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2409" y="2663557"/>
            <a:ext cx="4055671" cy="3134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tse1.mm.bing.net/th?&amp;id=OIP.Mbf4a764f97c71b4d0ecca6bc861bcb50H0&amp;w=181&amp;h=292&amp;c=0&amp;pid=1.9&amp;rs=0&amp;p=0&amp;r=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175" y="2663557"/>
            <a:ext cx="1724025" cy="2771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tse1.mm.bing.net/th?&amp;id=OIP.M84b708281016e7ed324a2bdb1a41454co0&amp;w=300&amp;h=225&amp;c=0&amp;pid=1.9&amp;rs=0&amp;p=0&amp;r=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3289" y="3159456"/>
            <a:ext cx="285750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://tse1.mm.bing.net/th?&amp;id=OIP.M9d1bf3a50d020ff23000dcdf6435d812o0&amp;w=300&amp;h=192&amp;c=0&amp;pid=1.9&amp;rs=0&amp;p=0&amp;r=0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2508" y="2729855"/>
            <a:ext cx="4926304" cy="3152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/>
              <a:t>项目命题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搜房雷达网</a:t>
            </a:r>
            <a:endParaRPr lang="zh-CN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32788" y="595376"/>
            <a:ext cx="2105440" cy="164297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3107169" cy="1049235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开发团队</a:t>
            </a:r>
            <a:endParaRPr lang="en-US" dirty="0"/>
          </a:p>
        </p:txBody>
      </p:sp>
      <p:pic>
        <p:nvPicPr>
          <p:cNvPr id="1028" name="Picture 4" descr="http://tse1.mm.bing.net/th?&amp;id=OIP.M8b3a39774d84d14322b81d0f00ff04a2o0&amp;w=300&amp;h=150&amp;c=0&amp;pid=1.9&amp;rs=0&amp;p=0&amp;r=0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8597" y="614761"/>
            <a:ext cx="285750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tse1.mm.bing.net/th?&amp;id=OIP.Ma4b38bdab2e53b6e5162fc090fa537d2o0&amp;w=299&amp;h=143&amp;c=0&amp;pid=1.9&amp;rs=0&amp;p=0&amp;r=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713" y="2591945"/>
            <a:ext cx="2838450" cy="1362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http://tse1.mm.bing.net/th?&amp;id=OIP.Ma4b38bdab2e53b6e5162fc090fa537d2o0&amp;w=299&amp;h=143&amp;c=0&amp;pid=1.9&amp;rs=0&amp;p=0&amp;r=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713" y="4396127"/>
            <a:ext cx="2838450" cy="1362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http://tse1.mm.bing.net/th?&amp;id=OIP.Ma4b38bdab2e53b6e5162fc090fa537d2o0&amp;w=299&amp;h=143&amp;c=0&amp;pid=1.9&amp;rs=0&amp;p=0&amp;r=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7347" y="2591945"/>
            <a:ext cx="2838450" cy="1362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http://tse1.mm.bing.net/th?&amp;id=OIP.Ma4b38bdab2e53b6e5162fc090fa537d2o0&amp;w=299&amp;h=143&amp;c=0&amp;pid=1.9&amp;rs=0&amp;p=0&amp;r=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7347" y="4396127"/>
            <a:ext cx="2838450" cy="1362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3064961" y="2606551"/>
            <a:ext cx="2700996" cy="13620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2">
                    <a:lumMod val="75000"/>
                  </a:schemeClr>
                </a:solidFill>
              </a:rPr>
              <a:t>组长：黄少伟</a:t>
            </a:r>
            <a:endParaRPr lang="zh-CN" altLang="en-US" dirty="0" smtClean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064961" y="4396127"/>
            <a:ext cx="2700996" cy="13620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2">
                    <a:lumMod val="75000"/>
                  </a:schemeClr>
                </a:solidFill>
              </a:rPr>
              <a:t>组员：徐哲</a:t>
            </a:r>
            <a:endParaRPr lang="zh-CN" alt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8983563" y="2606551"/>
            <a:ext cx="2700996" cy="13620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2">
                    <a:lumMod val="75000"/>
                  </a:schemeClr>
                </a:solidFill>
              </a:rPr>
              <a:t>组员：张青</a:t>
            </a:r>
            <a:endParaRPr lang="zh-CN" alt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8983563" y="4400997"/>
            <a:ext cx="2700996" cy="13620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2">
                    <a:lumMod val="75000"/>
                  </a:schemeClr>
                </a:solidFill>
              </a:rPr>
              <a:t>组员：无</a:t>
            </a:r>
            <a:endParaRPr lang="zh-CN" altLang="en-US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/>
        </p:nvGraphicFramePr>
        <p:xfrm>
          <a:off x="1154955" y="1135823"/>
          <a:ext cx="9603274" cy="5604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内容：</a:t>
            </a:r>
            <a:endParaRPr lang="zh-CN" altLang="en-US" dirty="0" smtClean="0"/>
          </a:p>
          <a:p>
            <a:r>
              <a:rPr lang="zh-CN" altLang="en-US" dirty="0"/>
              <a:t>一个类似于链家网的网站，可以进行搜索房子，购买房子，发布房子等有关于房子买卖的网站，包括了用户的各种操作与房子的各种信息。</a:t>
            </a:r>
            <a:endParaRPr lang="zh-CN" alt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项目实现技术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HTML-5/CSS/ Java Script</a:t>
            </a:r>
            <a:endParaRPr lang="en-US" dirty="0" smtClean="0"/>
          </a:p>
          <a:p>
            <a:r>
              <a:rPr lang="en-US" dirty="0" smtClean="0"/>
              <a:t>jquery/ajax</a:t>
            </a:r>
            <a:endParaRPr lang="en-US" dirty="0" smtClean="0"/>
          </a:p>
          <a:p>
            <a:r>
              <a:rPr lang="en-US" dirty="0" smtClean="0"/>
              <a:t>spring/springMVC</a:t>
            </a:r>
            <a:endParaRPr lang="en-US" dirty="0" smtClean="0"/>
          </a:p>
          <a:p>
            <a:r>
              <a:rPr lang="en-US" dirty="0" err="1" smtClean="0"/>
              <a:t>hibernate</a:t>
            </a:r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9685324" cy="706964"/>
          </a:xfrm>
        </p:spPr>
        <p:txBody>
          <a:bodyPr/>
          <a:lstStyle/>
          <a:p>
            <a:r>
              <a:rPr lang="zh-CN" altLang="en-US" b="1" dirty="0" smtClean="0"/>
              <a:t>开发遇到的问题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在上传图片的过程中正常的表单数据无法上传，以及以什么形式上传并显示。</a:t>
            </a:r>
            <a:endParaRPr lang="zh-CN" altLang="en-US" dirty="0" smtClean="0"/>
          </a:p>
          <a:p>
            <a:r>
              <a:rPr lang="zh-CN" altLang="en-US" dirty="0" smtClean="0"/>
              <a:t>在筛选搜索功能时对于筛选项的判断和逻辑不清晰</a:t>
            </a:r>
            <a:endParaRPr lang="zh-CN" altLang="en-US" dirty="0" smtClean="0"/>
          </a:p>
          <a:p>
            <a:r>
              <a:rPr lang="zh-CN" altLang="en-US" dirty="0" smtClean="0"/>
              <a:t>在进行地图服务时时常会因</a:t>
            </a:r>
            <a:r>
              <a:rPr lang="en-US" altLang="zh-CN" dirty="0" smtClean="0"/>
              <a:t>JS</a:t>
            </a:r>
            <a:r>
              <a:rPr lang="zh-CN" altLang="en-US" dirty="0" smtClean="0"/>
              <a:t>而失效</a:t>
            </a:r>
            <a:endParaRPr lang="zh-CN" altLang="en-US" dirty="0" smtClean="0"/>
          </a:p>
          <a:p>
            <a:r>
              <a:rPr lang="zh-CN" altLang="en-US" dirty="0" smtClean="0"/>
              <a:t>对于从列表到单独的详细页面的参数传递问题</a:t>
            </a:r>
            <a:endParaRPr lang="zh-CN" altLang="en-US" dirty="0" smtClean="0"/>
          </a:p>
          <a:p>
            <a:r>
              <a:rPr lang="en-US" altLang="zh-CN" dirty="0" smtClean="0"/>
              <a:t>hibernateTemplate</a:t>
            </a:r>
            <a:r>
              <a:rPr lang="zh-CN" altLang="en-US" dirty="0" smtClean="0"/>
              <a:t>无法单独存储外键问题</a:t>
            </a:r>
            <a:endParaRPr lang="zh-CN" altLang="en-US" dirty="0" smtClean="0"/>
          </a:p>
          <a:p>
            <a:r>
              <a:rPr lang="zh-CN" altLang="en-US" dirty="0" smtClean="0"/>
              <a:t>对于封装好的数据库查询只能返回</a:t>
            </a:r>
            <a:r>
              <a:rPr lang="en-US" altLang="zh-CN" dirty="0" smtClean="0"/>
              <a:t>List</a:t>
            </a:r>
            <a:endParaRPr lang="en-US" altLang="zh-CN" dirty="0" smtClean="0"/>
          </a:p>
          <a:p>
            <a:r>
              <a:rPr lang="zh-CN" altLang="en-US" dirty="0" smtClean="0"/>
              <a:t>分页功能实现</a:t>
            </a:r>
            <a:endParaRPr lang="zh-CN" altLang="en-US" dirty="0" smtClean="0"/>
          </a:p>
          <a:p>
            <a:r>
              <a:rPr lang="zh-CN" altLang="en-US" dirty="0" smtClean="0"/>
              <a:t>等等。。。。</a:t>
            </a:r>
            <a:endParaRPr lang="zh-CN" altLang="en-US" dirty="0" smtClean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 smtClean="0"/>
              <a:t>主要功能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项目核心功能：</a:t>
            </a:r>
            <a:endParaRPr lang="zh-CN" altLang="en-US" dirty="0" smtClean="0"/>
          </a:p>
          <a:p>
            <a:r>
              <a:rPr lang="en-US" dirty="0"/>
              <a:t>1.</a:t>
            </a:r>
            <a:r>
              <a:rPr lang="zh-CN" altLang="en-US" dirty="0"/>
              <a:t>主页的目录和各种索引</a:t>
            </a:r>
            <a:endParaRPr lang="zh-CN" altLang="en-US" dirty="0"/>
          </a:p>
          <a:p>
            <a:r>
              <a:rPr lang="en-US" altLang="zh-CN" dirty="0"/>
              <a:t>2.</a:t>
            </a:r>
            <a:r>
              <a:rPr lang="zh-CN" altLang="en-US" dirty="0"/>
              <a:t>卖家与买家的登陆注册和登陆后主页的变化</a:t>
            </a:r>
            <a:endParaRPr lang="zh-CN" altLang="en-US" dirty="0"/>
          </a:p>
          <a:p>
            <a:r>
              <a:rPr lang="en-US" altLang="zh-CN" dirty="0"/>
              <a:t>3.</a:t>
            </a:r>
            <a:r>
              <a:rPr lang="zh-CN" altLang="en-US" dirty="0"/>
              <a:t>对于房屋的发布，查看其信息并修改信息</a:t>
            </a:r>
            <a:endParaRPr lang="zh-CN" altLang="en-US" dirty="0"/>
          </a:p>
          <a:p>
            <a:r>
              <a:rPr lang="en-US" altLang="zh-CN" dirty="0"/>
              <a:t>4.</a:t>
            </a:r>
            <a:r>
              <a:rPr lang="zh-CN" altLang="en-US" dirty="0"/>
              <a:t>对于房屋的条件筛选搜索</a:t>
            </a:r>
            <a:endParaRPr lang="zh-CN" altLang="en-US" dirty="0"/>
          </a:p>
          <a:p>
            <a:r>
              <a:rPr lang="en-US" altLang="zh-CN" dirty="0"/>
              <a:t>5.</a:t>
            </a:r>
            <a:r>
              <a:rPr lang="zh-CN" altLang="en-US" dirty="0"/>
              <a:t>地图地位找房以及有关定位设施等找房</a:t>
            </a:r>
            <a:endParaRPr lang="zh-CN" altLang="en-US" dirty="0"/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 smtClean="0"/>
              <a:t>主要功能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  <a:p>
            <a:endParaRPr lang="zh-CN" altLang="en-US" dirty="0"/>
          </a:p>
        </p:txBody>
      </p:sp>
      <p:pic>
        <p:nvPicPr>
          <p:cNvPr id="4" name="图片 3" descr="(X)AS0LH]00{(Y8[7H9LNH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27100" y="2514600"/>
            <a:ext cx="6583680" cy="35052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865110" y="4083050"/>
            <a:ext cx="44888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主页的设计与索引</a:t>
            </a:r>
            <a:endParaRPr lang="zh-CN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 smtClean="0"/>
              <a:t>主要功能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8934450" y="3134360"/>
            <a:ext cx="44888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卖家登陆以后的界面</a:t>
            </a:r>
            <a:endParaRPr lang="zh-CN" altLang="en-US"/>
          </a:p>
        </p:txBody>
      </p:sp>
      <p:pic>
        <p:nvPicPr>
          <p:cNvPr id="6" name="图片 5" descr="IT}JP_EKMJ1)I)RV@OUOYDH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36585" y="2313940"/>
            <a:ext cx="3512820" cy="619125"/>
          </a:xfrm>
          <a:prstGeom prst="rect">
            <a:avLst/>
          </a:prstGeom>
        </p:spPr>
      </p:pic>
      <p:pic>
        <p:nvPicPr>
          <p:cNvPr id="7" name="图片 6" descr="G28VC_SEFWJYMXF80U4PSJ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505" y="2313940"/>
            <a:ext cx="3423920" cy="3378200"/>
          </a:xfrm>
          <a:prstGeom prst="rect">
            <a:avLst/>
          </a:prstGeom>
        </p:spPr>
      </p:pic>
      <p:pic>
        <p:nvPicPr>
          <p:cNvPr id="8" name="图片 7" descr="{GHKI3{`FQ7QNHCGDNO5A8X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6585" y="3871595"/>
            <a:ext cx="3499485" cy="62865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8934450" y="4935220"/>
            <a:ext cx="44888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买家登陆以后的界面</a:t>
            </a:r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1623695" y="5829300"/>
            <a:ext cx="44888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登录界面</a:t>
            </a:r>
            <a:endParaRPr lang="zh-CN" altLang="en-US"/>
          </a:p>
        </p:txBody>
      </p:sp>
      <p:pic>
        <p:nvPicPr>
          <p:cNvPr id="11" name="图片 10" descr="P][P)281M)2X~5RU@19(6XQ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8425" y="2313940"/>
            <a:ext cx="4328160" cy="337820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5427980" y="5829300"/>
            <a:ext cx="44888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注册界面</a:t>
            </a:r>
            <a:endParaRPr lang="zh-CN" altLang="en-US"/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 Boardroom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>
            <a:fillRect/>
          </a:stretch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0</TotalTime>
  <Words>811</Words>
  <Application>WPS 演示</Application>
  <PresentationFormat>宽屏</PresentationFormat>
  <Paragraphs>133</Paragraphs>
  <Slides>19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31" baseType="lpstr">
      <vt:lpstr>Arial</vt:lpstr>
      <vt:lpstr>宋体</vt:lpstr>
      <vt:lpstr>Wingdings</vt:lpstr>
      <vt:lpstr>Wingdings 3</vt:lpstr>
      <vt:lpstr>Arial</vt:lpstr>
      <vt:lpstr>Century Gothic</vt:lpstr>
      <vt:lpstr>Segoe Print</vt:lpstr>
      <vt:lpstr>Symbol</vt:lpstr>
      <vt:lpstr>微软雅黑</vt:lpstr>
      <vt:lpstr>Arial Unicode MS</vt:lpstr>
      <vt:lpstr>Calibri</vt:lpstr>
      <vt:lpstr>Ion Boardroom</vt:lpstr>
      <vt:lpstr>目录</vt:lpstr>
      <vt:lpstr>项目命题</vt:lpstr>
      <vt:lpstr>开发团队</vt:lpstr>
      <vt:lpstr>PowerPoint 演示文稿</vt:lpstr>
      <vt:lpstr>项目实现技术</vt:lpstr>
      <vt:lpstr>开发遇到的问题</vt:lpstr>
      <vt:lpstr>主要功能</vt:lpstr>
      <vt:lpstr>主要功能</vt:lpstr>
      <vt:lpstr>主要功能</vt:lpstr>
      <vt:lpstr>主要功能</vt:lpstr>
      <vt:lpstr>主要功能</vt:lpstr>
      <vt:lpstr>主要功能</vt:lpstr>
      <vt:lpstr>主要功能</vt:lpstr>
      <vt:lpstr>主要功能</vt:lpstr>
      <vt:lpstr>项目开发学习成果</vt:lpstr>
      <vt:lpstr>项目开发学习成果</vt:lpstr>
      <vt:lpstr>项目未来愿景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Semester project on</dc:title>
  <dc:creator>Shahnawaz</dc:creator>
  <cp:lastModifiedBy>qzuser</cp:lastModifiedBy>
  <cp:revision>47</cp:revision>
  <dcterms:created xsi:type="dcterms:W3CDTF">2016-12-16T07:43:00Z</dcterms:created>
  <dcterms:modified xsi:type="dcterms:W3CDTF">2019-01-07T16:36:41Z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2052-11.1.0.8214</vt:lpwstr>
  </property>
</Properties>
</file>